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318" r:id="rId25"/>
    <p:sldId id="319" r:id="rId26"/>
    <p:sldId id="294" r:id="rId27"/>
    <p:sldId id="267" r:id="rId28"/>
    <p:sldId id="317" r:id="rId29"/>
    <p:sldId id="268" r:id="rId30"/>
    <p:sldId id="269" r:id="rId31"/>
    <p:sldId id="270" r:id="rId32"/>
    <p:sldId id="271" r:id="rId33"/>
    <p:sldId id="272" r:id="rId34"/>
    <p:sldId id="314" r:id="rId35"/>
    <p:sldId id="315" r:id="rId36"/>
    <p:sldId id="316" r:id="rId37"/>
    <p:sldId id="274" r:id="rId38"/>
    <p:sldId id="275" r:id="rId39"/>
    <p:sldId id="276" r:id="rId40"/>
    <p:sldId id="277" r:id="rId41"/>
    <p:sldId id="278" r:id="rId42"/>
    <p:sldId id="295" r:id="rId43"/>
    <p:sldId id="296" r:id="rId44"/>
    <p:sldId id="297" r:id="rId45"/>
    <p:sldId id="299" r:id="rId46"/>
    <p:sldId id="298" r:id="rId47"/>
    <p:sldId id="300" r:id="rId48"/>
    <p:sldId id="305" r:id="rId49"/>
    <p:sldId id="311" r:id="rId50"/>
    <p:sldId id="312" r:id="rId51"/>
    <p:sldId id="313" r:id="rId52"/>
    <p:sldId id="279" r:id="rId53"/>
    <p:sldId id="280" r:id="rId54"/>
    <p:sldId id="284" r:id="rId55"/>
    <p:sldId id="282" r:id="rId56"/>
    <p:sldId id="283" r:id="rId57"/>
    <p:sldId id="285" r:id="rId58"/>
    <p:sldId id="286" r:id="rId59"/>
    <p:sldId id="308" r:id="rId60"/>
    <p:sldId id="309" r:id="rId61"/>
    <p:sldId id="310" r:id="rId62"/>
    <p:sldId id="28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318"/>
            <p14:sldId id="319"/>
            <p14:sldId id="294"/>
            <p14:sldId id="267"/>
            <p14:sldId id="317"/>
            <p14:sldId id="268"/>
            <p14:sldId id="269"/>
            <p14:sldId id="270"/>
            <p14:sldId id="271"/>
            <p14:sldId id="272"/>
            <p14:sldId id="314"/>
            <p14:sldId id="315"/>
            <p14:sldId id="316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90" d="100"/>
          <a:sy n="90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modelsummary/articles/datasummary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friendly.github.io/VisMLM-course/R/install-vismlm-pkgs.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8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Oct-Nov,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A semi-graphic table shows the </a:t>
            </a:r>
            <a:r>
              <a:rPr lang="en-US" dirty="0">
                <a:solidFill>
                  <a:srgbClr val="FF0000"/>
                </a:solidFill>
              </a:rPr>
              <a:t>patterns</a:t>
            </a:r>
            <a:r>
              <a:rPr lang="en-US" dirty="0"/>
              <a:t> in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F598A-FB5C-4F91-BD11-60F86AAC0934}"/>
              </a:ext>
            </a:extLst>
          </p:cNvPr>
          <p:cNvSpPr/>
          <p:nvPr/>
        </p:nvSpPr>
        <p:spPr>
          <a:xfrm>
            <a:off x="5374536" y="3478509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6CBF4B-7DB8-4FFF-A418-167D655357C0}"/>
              </a:ext>
            </a:extLst>
          </p:cNvPr>
          <p:cNvSpPr/>
          <p:nvPr/>
        </p:nvSpPr>
        <p:spPr>
          <a:xfrm>
            <a:off x="6172200" y="2965360"/>
            <a:ext cx="1219200" cy="461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161161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B440-BA45-4FF2-8241-2DDCE63DEAA9}"/>
              </a:ext>
            </a:extLst>
          </p:cNvPr>
          <p:cNvSpPr txBox="1"/>
          <p:nvPr/>
        </p:nvSpPr>
        <p:spPr>
          <a:xfrm>
            <a:off x="457200" y="6103427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produced using </a:t>
            </a:r>
            <a:r>
              <a:rPr lang="en-US" sz="1400" dirty="0" err="1"/>
              <a:t>modelsummary</a:t>
            </a:r>
            <a:r>
              <a:rPr lang="en-US" sz="1400" dirty="0"/>
              <a:t>::</a:t>
            </a:r>
            <a:r>
              <a:rPr lang="en-US" sz="1400" dirty="0" err="1"/>
              <a:t>datasummary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https://vincentarelbundock.github.io/modelsummary/articles/datasummary.html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</a:t>
            </a:r>
            <a:r>
              <a:rPr lang="en-US" dirty="0">
                <a:highlight>
                  <a:srgbClr val="FFFF00"/>
                </a:highlight>
              </a:rPr>
              <a:t>background</a:t>
            </a:r>
            <a:r>
              <a:rPr lang="en-US" dirty="0"/>
              <a:t>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  <a:p>
            <a:endParaRPr lang="en-US" dirty="0"/>
          </a:p>
          <a:p>
            <a:r>
              <a:rPr lang="en-US" dirty="0"/>
              <a:t>Background shading ~ value:</a:t>
            </a:r>
          </a:p>
          <a:p>
            <a:r>
              <a:rPr lang="en-US" dirty="0"/>
              <a:t>US &amp; Canada are made to stand out.</a:t>
            </a:r>
          </a:p>
          <a:p>
            <a:endParaRPr lang="en-US" dirty="0"/>
          </a:p>
          <a:p>
            <a:r>
              <a:rPr lang="en-US" dirty="0"/>
              <a:t>Tech note: use white text on a darker background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 </a:t>
                </a:r>
                <a:r>
                  <a:rPr lang="en-US" sz="2400" b="0" dirty="0"/>
                  <a:t> </a:t>
                </a:r>
                <a:endParaRPr lang="en-US" sz="2400" b="0" baseline="-25000" dirty="0"/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y2, y3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y1, y2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Linear </a:t>
            </a:r>
            <a:r>
              <a:rPr lang="en-US"/>
              <a:t>models review</a:t>
            </a:r>
            <a:endParaRPr lang="en-US" dirty="0"/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</a:t>
            </a:r>
            <a:r>
              <a:rPr lang="en-US" dirty="0">
                <a:solidFill>
                  <a:srgbClr val="FF0000"/>
                </a:solidFill>
              </a:rPr>
              <a:t>family=binomial</a:t>
            </a:r>
            <a:r>
              <a:rPr lang="en-US" dirty="0"/>
              <a:t>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Data plots:</a:t>
            </a:r>
          </a:p>
          <a:p>
            <a:pPr lvl="1"/>
            <a:r>
              <a:rPr lang="en-US" sz="2400" dirty="0"/>
              <a:t>plot response (y) vs. predictors, with smooth summaries</a:t>
            </a:r>
          </a:p>
          <a:p>
            <a:pPr lvl="1"/>
            <a:r>
              <a:rPr lang="en-US" sz="2400" dirty="0"/>
              <a:t>scatterplot matrix --- all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180DB-16FB-4AB2-9398-25100BC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0" y="3488122"/>
            <a:ext cx="4356579" cy="297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99A27-D9AF-4A40-8D45-BD16C357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65893"/>
            <a:ext cx="3116293" cy="3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sz="2400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4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vs. predictors,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sz="2400" dirty="0"/>
                  <a:t> for variables not shown.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DEFAA-E74C-4876-A646-E48B9F591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1" y="3134673"/>
            <a:ext cx="4061718" cy="32469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8B4710-552B-4657-BE74-01B5A674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23" y="3050095"/>
            <a:ext cx="3913377" cy="33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8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Diagnostic plots</a:t>
            </a:r>
          </a:p>
          <a:p>
            <a:pPr lvl="1"/>
            <a:r>
              <a:rPr lang="en-US" sz="2400" dirty="0"/>
              <a:t>N QQ plot: normality of residuals? outliers?</a:t>
            </a:r>
          </a:p>
          <a:p>
            <a:pPr lvl="1"/>
            <a:r>
              <a:rPr lang="en-US" sz="2400" dirty="0"/>
              <a:t>Influence plots: leverage &amp; outliers</a:t>
            </a:r>
          </a:p>
          <a:p>
            <a:pPr lvl="1"/>
            <a:r>
              <a:rPr lang="en-US" sz="2400" dirty="0"/>
              <a:t>Spread-level plots (non-constant variance?)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408D1-986B-4E11-BEA9-AA65105FD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792644"/>
            <a:ext cx="4605690" cy="37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C:\Users\friendly\Dropbox\Documents\SCS\VisMLM-course\fig\logos\car-hex.png">
            <a:extLst>
              <a:ext uri="{FF2B5EF4-FFF2-40B4-BE49-F238E27FC236}">
                <a16:creationId xmlns:a16="http://schemas.microsoft.com/office/drawing/2014/main" id="{0A7F829B-C6E8-4C3D-9589-FA7ECEFAE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19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friendly\Dropbox\Documents\SCS\VisMLM-course\fig\logos\effects-hex.png">
            <a:extLst>
              <a:ext uri="{FF2B5EF4-FFF2-40B4-BE49-F238E27FC236}">
                <a16:creationId xmlns:a16="http://schemas.microsoft.com/office/drawing/2014/main" id="{7661E51A-5833-400E-93BC-63AF6675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787" y="2274651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894-3DF0-408E-9104-4D6DDC5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63703-B6DA-4C3A-9C37-3F4944B3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9D60-5B9E-46DB-A04B-B10CBA843265}"/>
              </a:ext>
            </a:extLst>
          </p:cNvPr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script (</a:t>
            </a:r>
            <a:r>
              <a:rPr lang="en-US" dirty="0">
                <a:solidFill>
                  <a:srgbClr val="FF0000"/>
                </a:solidFill>
              </a:rPr>
              <a:t>prestige-</a:t>
            </a:r>
            <a:r>
              <a:rPr lang="en-US" dirty="0" err="1">
                <a:solidFill>
                  <a:srgbClr val="FF0000"/>
                </a:solidFill>
              </a:rPr>
              <a:t>ex.R</a:t>
            </a:r>
            <a:r>
              <a:rPr lang="en-US" dirty="0"/>
              <a:t>) for this example is linked on the course page. Download and open in R Studio to follow along.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36742-C973-43DE-8179-C35F6B01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1278"/>
            <a:ext cx="5785113" cy="78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2015-E695-4FFE-81E1-59B4CF6A1901}"/>
              </a:ext>
            </a:extLst>
          </p:cNvPr>
          <p:cNvSpPr txBox="1"/>
          <p:nvPr/>
        </p:nvSpPr>
        <p:spPr>
          <a:xfrm>
            <a:off x="457200" y="34468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script was run with `</a:t>
            </a:r>
            <a:r>
              <a:rPr lang="en-US" dirty="0" err="1"/>
              <a:t>knitr</a:t>
            </a:r>
            <a:r>
              <a:rPr lang="en-US" dirty="0"/>
              <a:t>` (</a:t>
            </a:r>
            <a:r>
              <a:rPr lang="en-US" dirty="0" err="1"/>
              <a:t>ctrl+shift+K</a:t>
            </a:r>
            <a:r>
              <a:rPr lang="en-US" dirty="0"/>
              <a:t>) in R Studio to create the HTML output (</a:t>
            </a:r>
            <a:r>
              <a:rPr lang="en-US" dirty="0">
                <a:solidFill>
                  <a:srgbClr val="FF0000"/>
                </a:solidFill>
              </a:rPr>
              <a:t>prestige-ex.html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/>
              <a:t>Code</a:t>
            </a:r>
            <a:r>
              <a:rPr lang="en-US" dirty="0"/>
              <a:t> button there allows you to download the R code and comments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7C97A-6AB8-4536-861D-A85E8004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793478"/>
            <a:ext cx="6271647" cy="8987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76BA44-7362-4E19-AF62-EDB4DED5B655}"/>
              </a:ext>
            </a:extLst>
          </p:cNvPr>
          <p:cNvSpPr/>
          <p:nvPr/>
        </p:nvSpPr>
        <p:spPr>
          <a:xfrm>
            <a:off x="2913432" y="2474152"/>
            <a:ext cx="14478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7661B-247B-4DD8-814B-7CDE107A066E}"/>
              </a:ext>
            </a:extLst>
          </p:cNvPr>
          <p:cNvSpPr/>
          <p:nvPr/>
        </p:nvSpPr>
        <p:spPr>
          <a:xfrm>
            <a:off x="6019800" y="4809850"/>
            <a:ext cx="1752600" cy="540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A55D7-135A-4FF2-8A81-1392AFC553C6}"/>
              </a:ext>
            </a:extLst>
          </p:cNvPr>
          <p:cNvSpPr txBox="1"/>
          <p:nvPr/>
        </p:nvSpPr>
        <p:spPr>
          <a:xfrm>
            <a:off x="609600" y="6019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(These show a simple way to turn R scripts into finished documents)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68140C-ED01-47B7-A1E8-04B6B345E1C8}"/>
              </a:ext>
            </a:extLst>
          </p:cNvPr>
          <p:cNvCxnSpPr/>
          <p:nvPr/>
        </p:nvCxnSpPr>
        <p:spPr>
          <a:xfrm>
            <a:off x="1600200" y="4267200"/>
            <a:ext cx="3962400" cy="5262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25AB7-642B-4860-AC8A-BE605B4CE2B9}"/>
              </a:ext>
            </a:extLst>
          </p:cNvPr>
          <p:cNvSpPr txBox="1"/>
          <p:nvPr/>
        </p:nvSpPr>
        <p:spPr>
          <a:xfrm>
            <a:off x="5410200" y="53340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to install packages: </a:t>
            </a:r>
            <a:r>
              <a:rPr lang="en-US" sz="1400" dirty="0">
                <a:hlinkClick r:id="rId9"/>
              </a:rPr>
              <a:t>https://friendly.github.io/VisMLM-course/R/install-vismlm-pkgs.r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       </a:t>
            </a:r>
            <a:r>
              <a:rPr lang="en-US" sz="1400" dirty="0">
                <a:solidFill>
                  <a:srgbClr val="00B050"/>
                </a:solidFill>
                <a:latin typeface="Lucida Console" pitchFamily="49" charset="0"/>
              </a:rPr>
              <a:t># plot on log scale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multiple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78-A434-4EB7-B005-B682F542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simple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C791D-C6DF-4669-AD69-942EEA6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1775-806D-4A58-91C0-876EA507A768}"/>
              </a:ext>
            </a:extLst>
          </p:cNvPr>
          <p:cNvSpPr txBox="1"/>
          <p:nvPr/>
        </p:nvSpPr>
        <p:spPr>
          <a:xfrm>
            <a:off x="457200" y="1371600"/>
            <a:ext cx="6248400" cy="286232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mod0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education + income + women</a:t>
            </a:r>
            <a:r>
              <a:rPr lang="en-US" sz="12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summary(mod0)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-6.7943342  3.2390886  -2.098   0.0385 *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4.1866373  0.3887013  10.771  &lt; 2e-16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income       0.0013136  0.0002778   4.729 7.58e-06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-0.0089052  0.0304071  -0.293   0.7702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0.7982,	Adjusted R-squared:  0.792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129.2 on 3 and 98 DF,  p-value: &lt; 2.2e-16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C86910-ABE9-4FC3-9C50-B96CF8419B30}"/>
              </a:ext>
            </a:extLst>
          </p:cNvPr>
          <p:cNvSpPr/>
          <p:nvPr/>
        </p:nvSpPr>
        <p:spPr>
          <a:xfrm>
            <a:off x="2362200" y="37338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5AC9EE-054B-4D03-9794-B2D011D2AE56}"/>
              </a:ext>
            </a:extLst>
          </p:cNvPr>
          <p:cNvCxnSpPr/>
          <p:nvPr/>
        </p:nvCxnSpPr>
        <p:spPr>
          <a:xfrm flipH="1">
            <a:off x="5791200" y="38862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F86ED-CE14-4211-89CB-C45B7541685B}"/>
              </a:ext>
            </a:extLst>
          </p:cNvPr>
          <p:cNvSpPr txBox="1"/>
          <p:nvPr/>
        </p:nvSpPr>
        <p:spPr>
          <a:xfrm>
            <a:off x="6781800" y="3733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6AD04-7664-44AB-B3DA-60A1F8D214F0}"/>
              </a:ext>
            </a:extLst>
          </p:cNvPr>
          <p:cNvSpPr txBox="1"/>
          <p:nvPr/>
        </p:nvSpPr>
        <p:spPr>
          <a:xfrm>
            <a:off x="457200" y="4572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this ignores: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relation with income: should use log(income)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occupation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interaction of income*type</a:t>
            </a:r>
          </a:p>
        </p:txBody>
      </p:sp>
    </p:spTree>
    <p:extLst>
      <p:ext uri="{BB962C8B-B14F-4D97-AF65-F5344CB8AC3E}">
        <p14:creationId xmlns:p14="http://schemas.microsoft.com/office/powerpoint/2010/main" val="972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BEC7-FE02-49C4-9EFC-1970D13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more complex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6D10-BE0C-438F-AA2C-F417E7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D9F86-8099-41F3-B254-919042726716}"/>
              </a:ext>
            </a:extLst>
          </p:cNvPr>
          <p:cNvSpPr txBox="1"/>
          <p:nvPr/>
        </p:nvSpPr>
        <p:spPr>
          <a:xfrm>
            <a:off x="457200" y="1295400"/>
            <a:ext cx="6400800" cy="378565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&gt; mod1 &lt;- </a:t>
            </a:r>
            <a:r>
              <a:rPr lang="en-US" sz="1200" dirty="0" err="1">
                <a:latin typeface="Lucida Console" panose="020B0609040504020204" pitchFamily="49" charset="0"/>
              </a:rPr>
              <a:t>lm</a:t>
            </a:r>
            <a:r>
              <a:rPr lang="en-US" sz="1200" dirty="0">
                <a:latin typeface="Lucida Console" panose="020B0609040504020204" pitchFamily="49" charset="0"/>
              </a:rPr>
              <a:t>(prestige ~ education + women +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+              </a:t>
            </a:r>
            <a:r>
              <a:rPr lang="en-US" sz="1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log(income)*type</a:t>
            </a:r>
            <a:r>
              <a:rPr lang="en-US" sz="1200" dirty="0">
                <a:latin typeface="Lucida Console" panose="020B0609040504020204" pitchFamily="49" charset="0"/>
              </a:rPr>
              <a:t>, data=Prestige)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&gt; summary(mod1)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                       Estimate Std. Error t value </a:t>
            </a:r>
            <a:r>
              <a:rPr lang="en-US" sz="1200" dirty="0" err="1">
                <a:latin typeface="Lucida Console" panose="020B0609040504020204" pitchFamily="49" charset="0"/>
              </a:rPr>
              <a:t>Pr</a:t>
            </a:r>
            <a:r>
              <a:rPr lang="en-US" sz="12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(Intercept)          -152.20589   23.24988  -6.547 3.54e-09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education               2.92817    0.58828   4.978 3.08e-06 ***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women                   0.08829    0.03234   2.730  0.00761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            18.98191    2.82853   6.711 1.67e-09 ***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            85.26415   30.45819   2.799  0.00626 ** 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            29.41334   36.50749   0.806  0.42255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typeprof</a:t>
            </a:r>
            <a:r>
              <a:rPr lang="en-US" sz="1200" dirty="0">
                <a:latin typeface="Lucida Console" panose="020B0609040504020204" pitchFamily="49" charset="0"/>
              </a:rPr>
              <a:t>   -9.01239    3.41020  -2.643  0.00970 **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log(income):</a:t>
            </a:r>
            <a:r>
              <a:rPr lang="en-US" sz="1200" dirty="0" err="1">
                <a:latin typeface="Lucida Console" panose="020B0609040504020204" pitchFamily="49" charset="0"/>
              </a:rPr>
              <a:t>typewc</a:t>
            </a:r>
            <a:r>
              <a:rPr lang="en-US" sz="1200" dirty="0">
                <a:latin typeface="Lucida Console" panose="020B0609040504020204" pitchFamily="49" charset="0"/>
              </a:rPr>
              <a:t>     -3.83343    4.26034  -0.900  0.37063   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200" dirty="0" err="1">
                <a:latin typeface="Lucida Console" panose="020B0609040504020204" pitchFamily="49" charset="0"/>
              </a:rPr>
              <a:t>Signif</a:t>
            </a:r>
            <a:r>
              <a:rPr lang="en-US" sz="12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  <a:p>
            <a:r>
              <a:rPr lang="en-US" sz="1200" dirty="0">
                <a:latin typeface="Lucida Console" panose="020B0609040504020204" pitchFamily="49" charset="0"/>
              </a:rPr>
              <a:t>Multiple R-squared:  0.8751,	Adjusted R-squared:  0.8654 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F-statistic: 90.07 on 7 and 90 DF,  p-value: &lt; 2.2e-16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9B6EF0-303F-46F2-8E91-57464CE043FC}"/>
              </a:ext>
            </a:extLst>
          </p:cNvPr>
          <p:cNvSpPr/>
          <p:nvPr/>
        </p:nvSpPr>
        <p:spPr>
          <a:xfrm>
            <a:off x="2438400" y="4572000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38302-B08D-4D6D-9734-91DC52743D97}"/>
              </a:ext>
            </a:extLst>
          </p:cNvPr>
          <p:cNvCxnSpPr/>
          <p:nvPr/>
        </p:nvCxnSpPr>
        <p:spPr>
          <a:xfrm flipH="1">
            <a:off x="6019800" y="47244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5344AB5-AF7B-4822-9F28-2CC24ED8D03D}"/>
              </a:ext>
            </a:extLst>
          </p:cNvPr>
          <p:cNvSpPr/>
          <p:nvPr/>
        </p:nvSpPr>
        <p:spPr>
          <a:xfrm>
            <a:off x="6635794" y="4348174"/>
            <a:ext cx="247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even better!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97EA3-3C80-45F2-A929-6AE151250995}"/>
              </a:ext>
            </a:extLst>
          </p:cNvPr>
          <p:cNvSpPr txBox="1"/>
          <p:nvPr/>
        </p:nvSpPr>
        <p:spPr>
          <a:xfrm>
            <a:off x="6400800" y="1371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interaction of log income by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FB64-6CFB-43F8-B30B-6E58D82A22EE}"/>
              </a:ext>
            </a:extLst>
          </p:cNvPr>
          <p:cNvSpPr txBox="1"/>
          <p:nvPr/>
        </p:nvSpPr>
        <p:spPr>
          <a:xfrm>
            <a:off x="457200" y="5410200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type</a:t>
            </a:r>
            <a:r>
              <a:rPr lang="en-US" sz="1600" dirty="0"/>
              <a:t> compare </a:t>
            </a:r>
            <a:r>
              <a:rPr lang="en-US" sz="1600" dirty="0">
                <a:solidFill>
                  <a:srgbClr val="FF0000"/>
                </a:solidFill>
              </a:rPr>
              <a:t>mean</a:t>
            </a:r>
            <a:r>
              <a:rPr lang="en-US" sz="1600" dirty="0"/>
              <a:t> “</a:t>
            </a:r>
            <a:r>
              <a:rPr lang="en-US" sz="1600" dirty="0" err="1"/>
              <a:t>wc</a:t>
            </a:r>
            <a:r>
              <a:rPr lang="en-US" sz="1600" dirty="0"/>
              <a:t>” and “prof” to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  <a:p>
            <a:r>
              <a:rPr lang="en-US" sz="1600" dirty="0" err="1"/>
              <a:t>Coefs</a:t>
            </a:r>
            <a:r>
              <a:rPr lang="en-US" sz="1600" dirty="0"/>
              <a:t> for </a:t>
            </a:r>
            <a:r>
              <a:rPr lang="en-US" sz="1600" dirty="0">
                <a:latin typeface="Lucida Console" panose="020B0609040504020204" pitchFamily="49" charset="0"/>
              </a:rPr>
              <a:t>log(income)*type </a:t>
            </a:r>
            <a:r>
              <a:rPr lang="en-US" sz="1600" dirty="0"/>
              <a:t>compare “</a:t>
            </a:r>
            <a:r>
              <a:rPr lang="en-US" sz="1600" dirty="0" err="1"/>
              <a:t>wc</a:t>
            </a:r>
            <a:r>
              <a:rPr lang="en-US" sz="1600" dirty="0"/>
              <a:t>” and “prof” </a:t>
            </a:r>
            <a:r>
              <a:rPr lang="en-US" sz="1600" dirty="0">
                <a:solidFill>
                  <a:srgbClr val="FF0000"/>
                </a:solidFill>
              </a:rPr>
              <a:t>slopes</a:t>
            </a:r>
            <a:r>
              <a:rPr lang="en-US" sz="1600" dirty="0"/>
              <a:t> with that of “</a:t>
            </a:r>
            <a:r>
              <a:rPr lang="en-US" sz="1600" dirty="0" err="1"/>
              <a:t>bc</a:t>
            </a:r>
            <a:r>
              <a:rPr lang="en-US" sz="1600" dirty="0"/>
              <a:t>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828C33-B381-4D79-8C7B-D072B8C88218}"/>
              </a:ext>
            </a:extLst>
          </p:cNvPr>
          <p:cNvCxnSpPr>
            <a:cxnSpLocks/>
          </p:cNvCxnSpPr>
          <p:nvPr/>
        </p:nvCxnSpPr>
        <p:spPr>
          <a:xfrm flipH="1">
            <a:off x="5029200" y="1600200"/>
            <a:ext cx="1219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556D-D341-4A81-B4C1-2D98CB04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FC0C7-2BB1-44CB-9602-14FC45CE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A952D-BE03-434F-8EF3-2487D6364331}"/>
              </a:ext>
            </a:extLst>
          </p:cNvPr>
          <p:cNvSpPr txBox="1"/>
          <p:nvPr/>
        </p:nvSpPr>
        <p:spPr>
          <a:xfrm>
            <a:off x="457200" y="1751710"/>
            <a:ext cx="8229600" cy="64633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(mod0, </a:t>
            </a:r>
            <a:r>
              <a:rPr lang="en-US" dirty="0" err="1"/>
              <a:t>col.pts</a:t>
            </a:r>
            <a:r>
              <a:rPr lang="en-US" dirty="0"/>
              <a:t>="red",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  <a:p>
            <a:r>
              <a:rPr lang="en-US" dirty="0"/>
              <a:t>arm::</a:t>
            </a:r>
            <a:r>
              <a:rPr lang="en-US" dirty="0" err="1"/>
              <a:t>coefplot</a:t>
            </a:r>
            <a:r>
              <a:rPr lang="en-US" dirty="0"/>
              <a:t>(mod1, add=TRUE, </a:t>
            </a:r>
            <a:r>
              <a:rPr lang="en-US" dirty="0" err="1"/>
              <a:t>col.pts</a:t>
            </a:r>
            <a:r>
              <a:rPr lang="en-US" dirty="0"/>
              <a:t>="blue", </a:t>
            </a:r>
            <a:r>
              <a:rPr lang="en-US" dirty="0" err="1"/>
              <a:t>cex.pts</a:t>
            </a:r>
            <a:r>
              <a:rPr lang="en-US" dirty="0"/>
              <a:t>=1.5)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2011-FC7C-4951-9DA1-E69D62BAD44A}"/>
              </a:ext>
            </a:extLst>
          </p:cNvPr>
          <p:cNvSpPr txBox="1"/>
          <p:nvPr/>
        </p:nvSpPr>
        <p:spPr>
          <a:xfrm>
            <a:off x="457200" y="12192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Plots of coefficients with CI often more informative that tables</a:t>
            </a:r>
          </a:p>
        </p:txBody>
      </p:sp>
      <p:pic>
        <p:nvPicPr>
          <p:cNvPr id="7" name="Picture 6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C982775A-620F-4B69-AFEC-F91DEA82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66" y="2679206"/>
            <a:ext cx="4619048" cy="3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277D4-C2EB-4C44-8949-5238A546C1A3}"/>
              </a:ext>
            </a:extLst>
          </p:cNvPr>
          <p:cNvSpPr txBox="1"/>
          <p:nvPr/>
        </p:nvSpPr>
        <p:spPr>
          <a:xfrm>
            <a:off x="533400" y="32004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plots raw coefficients, and the </a:t>
            </a:r>
            <a:r>
              <a:rPr lang="en-US" dirty="0" err="1"/>
              <a:t>Xs</a:t>
            </a:r>
            <a:r>
              <a:rPr lang="en-US" dirty="0"/>
              <a:t> are on different scales, so effect of income doesn’t appear significant.</a:t>
            </a:r>
          </a:p>
        </p:txBody>
      </p:sp>
    </p:spTree>
    <p:extLst>
      <p:ext uri="{BB962C8B-B14F-4D97-AF65-F5344CB8AC3E}">
        <p14:creationId xmlns:p14="http://schemas.microsoft.com/office/powerpoint/2010/main" val="789126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education, controlling for all others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2.93 points, (other predictors held fixed)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6C7142-2599-444D-9EDF-BBC96BA5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44" y="2472245"/>
            <a:ext cx="4666667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Another 10% women  prestige by 0.88 points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How to interpret this?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B62ABC-6658-42D7-9E8C-CFACF32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7570"/>
            <a:ext cx="5028609" cy="4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ADD3AB2-C784-4BA7-9BDE-4F27A72CA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321135"/>
            <a:ext cx="5029200" cy="430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  <a:p>
            <a:endParaRPr lang="en-US" dirty="0"/>
          </a:p>
          <a:p>
            <a:r>
              <a:rPr lang="en-US" dirty="0"/>
              <a:t>Curvature reflects marginal effect of income for each occupation type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allows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9D528-7AC8-4DBB-8078-38A7B4E2820D}"/>
              </a:ext>
            </a:extLst>
          </p:cNvPr>
          <p:cNvSpPr txBox="1"/>
          <p:nvPr/>
        </p:nvSpPr>
        <p:spPr>
          <a:xfrm>
            <a:off x="457200" y="58674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education &amp; income are involved in this simple model.</a:t>
            </a:r>
          </a:p>
          <a:p>
            <a:r>
              <a:rPr lang="en-US" dirty="0"/>
              <a:t>Other controls allow setting classification details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</a:t>
            </a:r>
            <a:r>
              <a:rPr lang="en-US" sz="2400" dirty="0">
                <a:solidFill>
                  <a:srgbClr val="FF0000"/>
                </a:solidFill>
                <a:sym typeface="Symbol"/>
              </a:rPr>
              <a:t>not</a:t>
            </a:r>
            <a:r>
              <a:rPr lang="en-US" sz="2400" dirty="0">
                <a:sym typeface="Symbol"/>
              </a:rPr>
              <a:t>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DBE1E-26BE-4EE9-900C-936B9C42087C}"/>
              </a:ext>
            </a:extLst>
          </p:cNvPr>
          <p:cNvSpPr txBox="1"/>
          <p:nvPr/>
        </p:nvSpPr>
        <p:spPr>
          <a:xfrm>
            <a:off x="1676400" y="27778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6CAC1-D40F-4849-9C6A-90AB1EBDA647}"/>
              </a:ext>
            </a:extLst>
          </p:cNvPr>
          <p:cNvSpPr txBox="1"/>
          <p:nvPr/>
        </p:nvSpPr>
        <p:spPr>
          <a:xfrm>
            <a:off x="1295400" y="3505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95F8C-EC51-4658-97A8-5E23CD783313}"/>
              </a:ext>
            </a:extLst>
          </p:cNvPr>
          <p:cNvSpPr txBox="1"/>
          <p:nvPr/>
        </p:nvSpPr>
        <p:spPr>
          <a:xfrm>
            <a:off x="2611589" y="4953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sz="2400" dirty="0"/>
              <a:t>Influence </a:t>
            </a:r>
            <a:r>
              <a:rPr lang="en-US" sz="2400" dirty="0">
                <a:sym typeface="Symbol"/>
              </a:rPr>
              <a:t> Residual (y -ŷ) × Hat-value 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789"/>
              </p:ext>
            </p:extLst>
          </p:nvPr>
        </p:nvGraphicFramePr>
        <p:xfrm>
          <a:off x="5360046" y="176414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0046" y="176414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2798325"/>
            <a:ext cx="1981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</a:t>
            </a:r>
            <a:r>
              <a:rPr lang="en-US" sz="1600" dirty="0">
                <a:solidFill>
                  <a:srgbClr val="FF0000"/>
                </a:solidFill>
              </a:rPr>
              <a:t>standardized coefficient</a:t>
            </a:r>
            <a:r>
              <a:rPr lang="en-US" sz="1600" dirty="0"/>
              <a:t> with 95% CI</a:t>
            </a:r>
          </a:p>
          <a:p>
            <a:endParaRPr lang="en-US" sz="1600" dirty="0"/>
          </a:p>
          <a:p>
            <a:r>
              <a:rPr lang="en-US" sz="1600" dirty="0"/>
              <a:t>Factors (Country, sector) are shown relative to the baseline category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6026</TotalTime>
  <Words>4725</Words>
  <Application>Microsoft Office PowerPoint</Application>
  <PresentationFormat>On-screen Show (4:3)</PresentationFormat>
  <Paragraphs>650</Paragraphs>
  <Slides>62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Plots for linear models</vt:lpstr>
      <vt:lpstr>Plots for linear models</vt:lpstr>
      <vt:lpstr>R packages</vt:lpstr>
      <vt:lpstr>Occupational Prestige data</vt:lpstr>
      <vt:lpstr>Follow along</vt:lpstr>
      <vt:lpstr>Informative scatterplots</vt:lpstr>
      <vt:lpstr>Informative scatterplots</vt:lpstr>
      <vt:lpstr>Try log(income)</vt:lpstr>
      <vt:lpstr>Stratify by type?</vt:lpstr>
      <vt:lpstr>Scatterplot matrix</vt:lpstr>
      <vt:lpstr>Fit a simple model</vt:lpstr>
      <vt:lpstr>Fit a more complex model</vt:lpstr>
      <vt:lpstr>Coefficient plots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62</cp:revision>
  <dcterms:created xsi:type="dcterms:W3CDTF">2021-02-08T16:49:07Z</dcterms:created>
  <dcterms:modified xsi:type="dcterms:W3CDTF">2021-10-27T16:33:46Z</dcterms:modified>
</cp:coreProperties>
</file>